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28E3-96AA-4D04-9DD0-A90C9233B91B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D4AE-7B5C-4FE2-858B-BEF2CD125D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4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28E3-96AA-4D04-9DD0-A90C9233B91B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D4AE-7B5C-4FE2-858B-BEF2CD125D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81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28E3-96AA-4D04-9DD0-A90C9233B91B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D4AE-7B5C-4FE2-858B-BEF2CD125D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28E3-96AA-4D04-9DD0-A90C9233B91B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D4AE-7B5C-4FE2-858B-BEF2CD125D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5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28E3-96AA-4D04-9DD0-A90C9233B91B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D4AE-7B5C-4FE2-858B-BEF2CD125D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8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28E3-96AA-4D04-9DD0-A90C9233B91B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D4AE-7B5C-4FE2-858B-BEF2CD125D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7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28E3-96AA-4D04-9DD0-A90C9233B91B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D4AE-7B5C-4FE2-858B-BEF2CD125D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9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28E3-96AA-4D04-9DD0-A90C9233B91B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D4AE-7B5C-4FE2-858B-BEF2CD125D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77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28E3-96AA-4D04-9DD0-A90C9233B91B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D4AE-7B5C-4FE2-858B-BEF2CD125D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62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28E3-96AA-4D04-9DD0-A90C9233B91B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D4AE-7B5C-4FE2-858B-BEF2CD125D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28E3-96AA-4D04-9DD0-A90C9233B91B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D4AE-7B5C-4FE2-858B-BEF2CD125D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28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C28E3-96AA-4D04-9DD0-A90C9233B91B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4D4AE-7B5C-4FE2-858B-BEF2CD125D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41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648918" y="1647019"/>
            <a:ext cx="9144000" cy="31496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0070C0"/>
                </a:solidFill>
              </a:rPr>
              <a:t>ДІЇ </a:t>
            </a:r>
            <a:r>
              <a:rPr lang="uk-UA" b="1" dirty="0">
                <a:solidFill>
                  <a:srgbClr val="0070C0"/>
                </a:solidFill>
              </a:rPr>
              <a:t>КИЇВСЬКОЇ МІСЬКОЇ ОРГАНІЗАЦІЇ ПРОФСПІЛКИ ПРАЦІВНИКІВ </a:t>
            </a:r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ОСВІТИ </a:t>
            </a:r>
            <a:r>
              <a:rPr lang="uk-UA" b="1" dirty="0">
                <a:solidFill>
                  <a:srgbClr val="0070C0"/>
                </a:solidFill>
              </a:rPr>
              <a:t>І НАУКИ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351072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КОМІТЕТ ВРУ З ПИТАНЬ ОСВІТИ, НАУКИ ТА ІННОВАЦІЙ ЗВЕРНУВСЯ ДО КМУ, КОМІТЕТУ ВРУ З ПИТАНЬ БЮДЖЕТУ З ПРОХАННЯМ ВРАХУВАТИ ПРОПОЗИЦІЇ ПРОФСПІЛОК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0680" y="1825625"/>
            <a:ext cx="7683690" cy="4351338"/>
          </a:xfrm>
        </p:spPr>
        <p:txBody>
          <a:bodyPr/>
          <a:lstStyle/>
          <a:p>
            <a:r>
              <a:rPr lang="ru-RU" dirty="0" smtClean="0"/>
              <a:t>08 </a:t>
            </a:r>
            <a:r>
              <a:rPr lang="ru-RU" dirty="0" err="1" smtClean="0"/>
              <a:t>грудня</a:t>
            </a:r>
            <a:r>
              <a:rPr lang="ru-RU" dirty="0" smtClean="0"/>
              <a:t> 2020 року </a:t>
            </a:r>
            <a:r>
              <a:rPr lang="ru-RU" dirty="0" err="1" smtClean="0"/>
              <a:t>Комітет</a:t>
            </a:r>
            <a:r>
              <a:rPr lang="ru-RU" dirty="0" smtClean="0"/>
              <a:t> </a:t>
            </a:r>
            <a:r>
              <a:rPr lang="ru-RU" dirty="0" err="1" smtClean="0"/>
              <a:t>звернувся</a:t>
            </a:r>
            <a:r>
              <a:rPr lang="ru-RU" dirty="0" smtClean="0"/>
              <a:t> до </a:t>
            </a:r>
            <a:r>
              <a:rPr lang="ru-RU" dirty="0" err="1" smtClean="0"/>
              <a:t>Кабінету</a:t>
            </a:r>
            <a:r>
              <a:rPr lang="ru-RU" dirty="0" smtClean="0"/>
              <a:t> </a:t>
            </a:r>
            <a:r>
              <a:rPr lang="ru-RU" dirty="0" err="1" smtClean="0"/>
              <a:t>Міністрів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Комітету</a:t>
            </a:r>
            <a:r>
              <a:rPr lang="ru-RU" dirty="0" smtClean="0"/>
              <a:t>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</a:t>
            </a:r>
            <a:r>
              <a:rPr lang="ru-RU" dirty="0" err="1" smtClean="0"/>
              <a:t>України</a:t>
            </a:r>
            <a:r>
              <a:rPr lang="ru-RU" dirty="0" smtClean="0"/>
              <a:t> з </a:t>
            </a:r>
            <a:r>
              <a:rPr lang="ru-RU" dirty="0" err="1" smtClean="0"/>
              <a:t>питань</a:t>
            </a:r>
            <a:r>
              <a:rPr lang="ru-RU" dirty="0" smtClean="0"/>
              <a:t> бюджету з </a:t>
            </a:r>
            <a:r>
              <a:rPr lang="ru-RU" dirty="0" err="1" smtClean="0"/>
              <a:t>проханням</a:t>
            </a:r>
            <a:r>
              <a:rPr lang="ru-RU" dirty="0" smtClean="0"/>
              <a:t> </a:t>
            </a:r>
            <a:r>
              <a:rPr lang="ru-RU" dirty="0" err="1" smtClean="0"/>
              <a:t>врахувати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 </a:t>
            </a:r>
            <a:r>
              <a:rPr lang="ru-RU" dirty="0" err="1" smtClean="0"/>
              <a:t>профспілок</a:t>
            </a:r>
            <a:r>
              <a:rPr lang="ru-RU" dirty="0" smtClean="0"/>
              <a:t> у Державному </a:t>
            </a:r>
            <a:r>
              <a:rPr lang="ru-RU" dirty="0" err="1" smtClean="0"/>
              <a:t>бюджеті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на 2021 </a:t>
            </a:r>
            <a:r>
              <a:rPr lang="ru-RU" dirty="0" err="1" smtClean="0"/>
              <a:t>рік</a:t>
            </a:r>
            <a:r>
              <a:rPr lang="ru-RU" dirty="0" smtClean="0"/>
              <a:t> в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видатків</a:t>
            </a:r>
            <a:r>
              <a:rPr lang="ru-RU" dirty="0" smtClean="0"/>
              <a:t> на </a:t>
            </a:r>
            <a:r>
              <a:rPr lang="ru-RU" dirty="0" err="1" smtClean="0"/>
              <a:t>освіту</a:t>
            </a:r>
            <a:r>
              <a:rPr lang="ru-RU" dirty="0" smtClean="0"/>
              <a:t> і науку.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75" y="3754272"/>
            <a:ext cx="3887256" cy="242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5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665" y="187704"/>
            <a:ext cx="10515600" cy="57657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ПІДВИЩЕННЯ ЗАРОБІТНОЇ ПЛАТИ ОСВІТЯН З 1 СІЧНЯ 2021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5772" y="1020407"/>
            <a:ext cx="7341358" cy="4351338"/>
          </a:xfrm>
        </p:spPr>
        <p:txBody>
          <a:bodyPr/>
          <a:lstStyle/>
          <a:p>
            <a:r>
              <a:rPr lang="ru-RU" dirty="0" err="1" smtClean="0"/>
              <a:t>Кабінет</a:t>
            </a:r>
            <a:r>
              <a:rPr lang="ru-RU" dirty="0" smtClean="0"/>
              <a:t> </a:t>
            </a:r>
            <a:r>
              <a:rPr lang="ru-RU" dirty="0" err="1" smtClean="0"/>
              <a:t>Міністрів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оприлюднив</a:t>
            </a:r>
            <a:r>
              <a:rPr lang="ru-RU" dirty="0" smtClean="0"/>
              <a:t> постанову </a:t>
            </a:r>
            <a:r>
              <a:rPr lang="ru-RU" dirty="0" err="1" smtClean="0"/>
              <a:t>від</a:t>
            </a:r>
            <a:r>
              <a:rPr lang="ru-RU" dirty="0" smtClean="0"/>
              <a:t> 20.01.2021 №29                           «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оплати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, </a:t>
            </a:r>
            <a:r>
              <a:rPr lang="ru-RU" dirty="0" err="1" smtClean="0"/>
              <a:t>закладів</a:t>
            </a:r>
            <a:r>
              <a:rPr lang="ru-RU" dirty="0" smtClean="0"/>
              <a:t> та </a:t>
            </a:r>
            <a:r>
              <a:rPr lang="ru-RU" dirty="0" err="1" smtClean="0"/>
              <a:t>організацій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бюджетної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29" y="3397030"/>
            <a:ext cx="5119474" cy="31607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86484" y="339703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“</a:t>
            </a:r>
            <a:r>
              <a:rPr lang="ru-RU" sz="2800" dirty="0" err="1" smtClean="0"/>
              <a:t>Посадові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оклади</a:t>
            </a:r>
            <a:r>
              <a:rPr lang="ru-RU" sz="2800" dirty="0" smtClean="0"/>
              <a:t> (</a:t>
            </a:r>
            <a:r>
              <a:rPr lang="ru-RU" sz="2800" dirty="0" err="1" smtClean="0"/>
              <a:t>тарифні</a:t>
            </a:r>
            <a:r>
              <a:rPr lang="ru-RU" sz="2800" dirty="0" smtClean="0"/>
              <a:t> ставки)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з 1 </a:t>
            </a:r>
            <a:r>
              <a:rPr lang="ru-RU" sz="2800" dirty="0" err="1" smtClean="0"/>
              <a:t>січня</a:t>
            </a:r>
            <a:r>
              <a:rPr lang="ru-RU" sz="2800" dirty="0" smtClean="0"/>
              <a:t> 2021 р. </a:t>
            </a:r>
            <a:r>
              <a:rPr lang="ru-RU" sz="2800" dirty="0" err="1" smtClean="0"/>
              <a:t>розраховуються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виходячи</a:t>
            </a:r>
            <a:r>
              <a:rPr lang="ru-RU" sz="2800" dirty="0" smtClean="0"/>
              <a:t> з </a:t>
            </a:r>
            <a:r>
              <a:rPr lang="ru-RU" sz="2800" dirty="0" err="1" smtClean="0"/>
              <a:t>розміру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посадового</a:t>
            </a:r>
            <a:r>
              <a:rPr lang="ru-RU" sz="2800" dirty="0" smtClean="0"/>
              <a:t> окладу (</a:t>
            </a:r>
            <a:r>
              <a:rPr lang="ru-RU" sz="2800" dirty="0" err="1" smtClean="0"/>
              <a:t>тарифної</a:t>
            </a:r>
            <a:r>
              <a:rPr lang="ru-RU" sz="2800" dirty="0" smtClean="0"/>
              <a:t> ставки) </a:t>
            </a:r>
            <a:r>
              <a:rPr lang="ru-RU" sz="2800" dirty="0" err="1" smtClean="0"/>
              <a:t>працівника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1 тарифного </a:t>
            </a:r>
            <a:r>
              <a:rPr lang="ru-RU" sz="2800" dirty="0" err="1" smtClean="0"/>
              <a:t>розряду</a:t>
            </a:r>
            <a:r>
              <a:rPr lang="ru-RU" sz="2800" dirty="0" smtClean="0"/>
              <a:t> — 2 670 </a:t>
            </a:r>
            <a:r>
              <a:rPr lang="ru-RU" sz="2800" dirty="0" err="1" smtClean="0"/>
              <a:t>гривень</a:t>
            </a:r>
            <a:r>
              <a:rPr lang="ru-RU" sz="2800" dirty="0" smtClean="0"/>
              <a:t>, з 1 </a:t>
            </a:r>
            <a:r>
              <a:rPr lang="ru-RU" sz="2800" dirty="0" err="1" smtClean="0"/>
              <a:t>грудня</a:t>
            </a:r>
            <a:r>
              <a:rPr lang="ru-RU" sz="2800" dirty="0" smtClean="0"/>
              <a:t> 2021 р. — 2 893 </a:t>
            </a:r>
            <a:r>
              <a:rPr lang="ru-RU" sz="2800" dirty="0" err="1" smtClean="0"/>
              <a:t>гривні</a:t>
            </a:r>
            <a:r>
              <a:rPr lang="ru-RU" sz="2800" dirty="0" smtClean="0"/>
              <a:t>.”.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3930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3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#ТАРИФИ</a:t>
            </a:r>
            <a:r>
              <a:rPr lang="en-US" b="1" dirty="0" smtClean="0">
                <a:solidFill>
                  <a:srgbClr val="0070C0"/>
                </a:solidFill>
              </a:rPr>
              <a:t>STOP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65" y="873458"/>
            <a:ext cx="7000164" cy="61312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Stop "</a:t>
            </a:r>
            <a:r>
              <a:rPr lang="ru-RU" dirty="0" err="1" smtClean="0"/>
              <a:t>Драконівським</a:t>
            </a:r>
            <a:r>
              <a:rPr lang="ru-RU" dirty="0" smtClean="0"/>
              <a:t> тарифам на </a:t>
            </a:r>
            <a:r>
              <a:rPr lang="ru-RU" dirty="0" err="1" smtClean="0"/>
              <a:t>проїзд</a:t>
            </a:r>
            <a:r>
              <a:rPr lang="ru-RU" dirty="0" smtClean="0"/>
              <a:t>     у </a:t>
            </a:r>
            <a:r>
              <a:rPr lang="ru-RU" dirty="0" err="1" smtClean="0"/>
              <a:t>міському</a:t>
            </a:r>
            <a:r>
              <a:rPr lang="ru-RU" dirty="0" smtClean="0"/>
              <a:t> </a:t>
            </a:r>
            <a:r>
              <a:rPr lang="ru-RU" dirty="0" err="1" smtClean="0"/>
              <a:t>громадському</a:t>
            </a:r>
            <a:r>
              <a:rPr lang="ru-RU" dirty="0" smtClean="0"/>
              <a:t> </a:t>
            </a:r>
            <a:r>
              <a:rPr lang="ru-RU" dirty="0" err="1" smtClean="0"/>
              <a:t>транспорті</a:t>
            </a:r>
            <a:r>
              <a:rPr lang="ru-RU" dirty="0" smtClean="0"/>
              <a:t>!". </a:t>
            </a:r>
          </a:p>
          <a:p>
            <a:r>
              <a:rPr lang="ru-RU" dirty="0" err="1" smtClean="0"/>
              <a:t>Під</a:t>
            </a:r>
            <a:r>
              <a:rPr lang="ru-RU" dirty="0" smtClean="0"/>
              <a:t> таким </a:t>
            </a:r>
            <a:r>
              <a:rPr lang="ru-RU" dirty="0" err="1" smtClean="0"/>
              <a:t>гаслом</a:t>
            </a:r>
            <a:r>
              <a:rPr lang="ru-RU" dirty="0" smtClean="0"/>
              <a:t> 3 </a:t>
            </a:r>
            <a:r>
              <a:rPr lang="ru-RU" dirty="0" err="1" smtClean="0"/>
              <a:t>червня</a:t>
            </a:r>
            <a:r>
              <a:rPr lang="ru-RU" dirty="0" smtClean="0"/>
              <a:t> 2021 року в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та </a:t>
            </a:r>
            <a:r>
              <a:rPr lang="ru-RU" dirty="0" err="1" smtClean="0"/>
              <a:t>мистецтв</a:t>
            </a:r>
            <a:r>
              <a:rPr lang="ru-RU" dirty="0" smtClean="0"/>
              <a:t> НТУУ "КПІ      </a:t>
            </a:r>
            <a:r>
              <a:rPr lang="ru-RU" dirty="0" err="1" smtClean="0"/>
              <a:t>ім</a:t>
            </a:r>
            <a:r>
              <a:rPr lang="ru-RU" dirty="0" smtClean="0"/>
              <a:t>. </a:t>
            </a:r>
            <a:r>
              <a:rPr lang="ru-RU" dirty="0" err="1" smtClean="0"/>
              <a:t>Ігоря</a:t>
            </a:r>
            <a:r>
              <a:rPr lang="ru-RU" dirty="0" smtClean="0"/>
              <a:t> </a:t>
            </a:r>
            <a:r>
              <a:rPr lang="ru-RU" dirty="0" err="1" smtClean="0"/>
              <a:t>Сікорського</a:t>
            </a:r>
            <a:r>
              <a:rPr lang="ru-RU" dirty="0" smtClean="0"/>
              <a:t>" </a:t>
            </a:r>
            <a:r>
              <a:rPr lang="ru-RU" dirty="0" err="1" smtClean="0"/>
              <a:t>відбулися</a:t>
            </a:r>
            <a:r>
              <a:rPr lang="ru-RU" dirty="0" smtClean="0"/>
              <a:t> </a:t>
            </a:r>
            <a:r>
              <a:rPr lang="ru-RU" dirty="0" err="1" smtClean="0"/>
              <a:t>збори</a:t>
            </a:r>
            <a:r>
              <a:rPr lang="ru-RU" dirty="0" smtClean="0"/>
              <a:t> </a:t>
            </a:r>
            <a:r>
              <a:rPr lang="ru-RU" dirty="0" err="1" smtClean="0"/>
              <a:t>голів</a:t>
            </a:r>
            <a:r>
              <a:rPr lang="ru-RU" dirty="0" smtClean="0"/>
              <a:t> </a:t>
            </a:r>
            <a:r>
              <a:rPr lang="ru-RU" dirty="0" err="1" smtClean="0"/>
              <a:t>первинних</a:t>
            </a:r>
            <a:r>
              <a:rPr lang="ru-RU" dirty="0" smtClean="0"/>
              <a:t> </a:t>
            </a:r>
            <a:r>
              <a:rPr lang="ru-RU" dirty="0" err="1" smtClean="0"/>
              <a:t>профспілкових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поважного</a:t>
            </a:r>
            <a:r>
              <a:rPr lang="ru-RU" dirty="0" smtClean="0"/>
              <a:t> заходу </a:t>
            </a:r>
            <a:r>
              <a:rPr lang="ru-RU" dirty="0" err="1" smtClean="0"/>
              <a:t>схвалили</a:t>
            </a:r>
            <a:r>
              <a:rPr lang="ru-RU" dirty="0" smtClean="0"/>
              <a:t> </a:t>
            </a:r>
            <a:r>
              <a:rPr lang="ru-RU" dirty="0" err="1" smtClean="0"/>
              <a:t>резолюцію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одностайно</a:t>
            </a:r>
            <a:r>
              <a:rPr lang="ru-RU" dirty="0" smtClean="0"/>
              <a:t> </a:t>
            </a:r>
            <a:r>
              <a:rPr lang="ru-RU" dirty="0" err="1" smtClean="0"/>
              <a:t>проголосували</a:t>
            </a:r>
            <a:r>
              <a:rPr lang="ru-RU" dirty="0" smtClean="0"/>
              <a:t> за </a:t>
            </a:r>
            <a:r>
              <a:rPr lang="ru-RU" dirty="0" err="1" smtClean="0"/>
              <a:t>проведення</a:t>
            </a:r>
            <a:r>
              <a:rPr lang="ru-RU" dirty="0" smtClean="0"/>
              <a:t> 15 </a:t>
            </a:r>
            <a:r>
              <a:rPr lang="ru-RU" dirty="0" err="1" smtClean="0"/>
              <a:t>червня</a:t>
            </a:r>
            <a:r>
              <a:rPr lang="ru-RU" dirty="0" smtClean="0"/>
              <a:t> 2021 року </a:t>
            </a:r>
            <a:r>
              <a:rPr lang="ru-RU" dirty="0" err="1" smtClean="0"/>
              <a:t>мирної</a:t>
            </a:r>
            <a:r>
              <a:rPr lang="ru-RU" dirty="0" smtClean="0"/>
              <a:t> </a:t>
            </a:r>
            <a:r>
              <a:rPr lang="ru-RU" dirty="0" err="1" smtClean="0"/>
              <a:t>громадської</a:t>
            </a:r>
            <a:r>
              <a:rPr lang="ru-RU" dirty="0" smtClean="0"/>
              <a:t> </a:t>
            </a:r>
            <a:r>
              <a:rPr lang="ru-RU" dirty="0" err="1" smtClean="0"/>
              <a:t>акції</a:t>
            </a:r>
            <a:r>
              <a:rPr lang="ru-RU" dirty="0" smtClean="0"/>
              <a:t> протесту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виконавчого</a:t>
            </a:r>
            <a:r>
              <a:rPr lang="ru-RU" dirty="0" smtClean="0"/>
              <a:t> органу 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міської</a:t>
            </a:r>
            <a:r>
              <a:rPr lang="ru-RU" dirty="0" smtClean="0"/>
              <a:t> ради (КМДА)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тарифів</a:t>
            </a:r>
            <a:r>
              <a:rPr lang="ru-RU" dirty="0" smtClean="0"/>
              <a:t> на </a:t>
            </a:r>
            <a:r>
              <a:rPr lang="ru-RU" dirty="0" err="1" smtClean="0"/>
              <a:t>проїзд</a:t>
            </a:r>
            <a:r>
              <a:rPr lang="ru-RU" dirty="0" smtClean="0"/>
              <a:t> у </a:t>
            </a:r>
            <a:r>
              <a:rPr lang="ru-RU" dirty="0" err="1" smtClean="0"/>
              <a:t>міському</a:t>
            </a:r>
            <a:r>
              <a:rPr lang="ru-RU" dirty="0" smtClean="0"/>
              <a:t> </a:t>
            </a:r>
            <a:r>
              <a:rPr lang="ru-RU" dirty="0" err="1" smtClean="0"/>
              <a:t>громадському</a:t>
            </a:r>
            <a:r>
              <a:rPr lang="ru-RU" dirty="0" smtClean="0"/>
              <a:t> </a:t>
            </a:r>
            <a:r>
              <a:rPr lang="ru-RU" dirty="0" err="1" smtClean="0"/>
              <a:t>транспорті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598" y="1943612"/>
            <a:ext cx="4554016" cy="326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2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704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ЗАКОНОПРОЕКТ № 3515 РУЙНУЄ ГАРАНТІЇ ЩОДО ОПЛАТИ ПРАЦІ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ВЧИТЕЛІВ ТА ВИКЛАДАЧІВ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64" y="1173069"/>
            <a:ext cx="8051042" cy="5571461"/>
          </a:xfrm>
        </p:spPr>
        <p:txBody>
          <a:bodyPr>
            <a:normAutofit/>
          </a:bodyPr>
          <a:lstStyle/>
          <a:p>
            <a:r>
              <a:rPr lang="ru-RU" dirty="0" smtClean="0"/>
              <a:t>ЦК </a:t>
            </a:r>
            <a:r>
              <a:rPr lang="ru-RU" dirty="0" err="1" smtClean="0"/>
              <a:t>Профспілки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і науки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звернувся</a:t>
            </a:r>
            <a:r>
              <a:rPr lang="ru-RU" dirty="0" smtClean="0"/>
              <a:t> до </a:t>
            </a:r>
            <a:r>
              <a:rPr lang="ru-RU" dirty="0" err="1" smtClean="0"/>
              <a:t>Комітету</a:t>
            </a:r>
            <a:r>
              <a:rPr lang="ru-RU" dirty="0" smtClean="0"/>
              <a:t> з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науки та </a:t>
            </a:r>
            <a:r>
              <a:rPr lang="ru-RU" dirty="0" err="1" smtClean="0"/>
              <a:t>інновацій</a:t>
            </a:r>
            <a:r>
              <a:rPr lang="ru-RU" dirty="0" smtClean="0"/>
              <a:t>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неприпустимості</a:t>
            </a:r>
            <a:r>
              <a:rPr lang="ru-RU" dirty="0" smtClean="0"/>
              <a:t>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зазначеного</a:t>
            </a:r>
            <a:r>
              <a:rPr lang="ru-RU" dirty="0" smtClean="0"/>
              <a:t> законопроекту, як такого. </a:t>
            </a:r>
          </a:p>
          <a:p>
            <a:r>
              <a:rPr lang="ru-RU" dirty="0" err="1" smtClean="0"/>
              <a:t>Прийняття</a:t>
            </a:r>
            <a:r>
              <a:rPr lang="ru-RU" dirty="0" smtClean="0"/>
              <a:t> проекту </a:t>
            </a:r>
            <a:r>
              <a:rPr lang="ru-RU" dirty="0" err="1" smtClean="0"/>
              <a:t>означатиме</a:t>
            </a:r>
            <a:r>
              <a:rPr lang="ru-RU" dirty="0" smtClean="0"/>
              <a:t> </a:t>
            </a:r>
            <a:r>
              <a:rPr lang="ru-RU" dirty="0" err="1" smtClean="0"/>
              <a:t>значне</a:t>
            </a:r>
            <a:r>
              <a:rPr lang="ru-RU" dirty="0" smtClean="0"/>
              <a:t> </a:t>
            </a:r>
            <a:r>
              <a:rPr lang="ru-RU" dirty="0" err="1" smtClean="0"/>
              <a:t>звуження</a:t>
            </a:r>
            <a:r>
              <a:rPr lang="ru-RU" dirty="0" smtClean="0"/>
              <a:t> права </a:t>
            </a:r>
            <a:r>
              <a:rPr lang="ru-RU" dirty="0" err="1" smtClean="0"/>
              <a:t>працівників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педагогічних</a:t>
            </a:r>
            <a:r>
              <a:rPr lang="ru-RU" dirty="0" smtClean="0"/>
              <a:t> і </a:t>
            </a:r>
            <a:r>
              <a:rPr lang="ru-RU" dirty="0" err="1" smtClean="0"/>
              <a:t>науково-педагогічних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248" y="4067226"/>
            <a:ext cx="3804954" cy="253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094493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В УКРАЇНІ НАБУВ ЧИННОСТІ ЗАКОН ПРО ЕЛЕКТРОННІ ТРУДОВІ КНИЖКИ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9421" y="1839273"/>
            <a:ext cx="7136642" cy="4351338"/>
          </a:xfrm>
        </p:spPr>
        <p:txBody>
          <a:bodyPr/>
          <a:lstStyle/>
          <a:p>
            <a:r>
              <a:rPr lang="ru-RU" dirty="0" err="1" smtClean="0"/>
              <a:t>Перехід</a:t>
            </a:r>
            <a:r>
              <a:rPr lang="ru-RU" dirty="0" smtClean="0"/>
              <a:t> з </a:t>
            </a:r>
            <a:r>
              <a:rPr lang="ru-RU" dirty="0" err="1" smtClean="0"/>
              <a:t>паперових</a:t>
            </a:r>
            <a:r>
              <a:rPr lang="ru-RU" dirty="0" smtClean="0"/>
              <a:t> на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трудові</a:t>
            </a:r>
            <a:r>
              <a:rPr lang="ru-RU" dirty="0" smtClean="0"/>
              <a:t> книжки </a:t>
            </a:r>
            <a:r>
              <a:rPr lang="ru-RU" dirty="0" err="1" smtClean="0"/>
              <a:t>триватиме</a:t>
            </a:r>
            <a:r>
              <a:rPr lang="ru-RU" dirty="0" smtClean="0"/>
              <a:t> 5 </a:t>
            </a:r>
            <a:r>
              <a:rPr lang="ru-RU" dirty="0" err="1" smtClean="0"/>
              <a:t>років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Закон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запроваджує</a:t>
            </a:r>
            <a:r>
              <a:rPr lang="ru-RU" dirty="0" smtClean="0"/>
              <a:t>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трудові</a:t>
            </a:r>
            <a:r>
              <a:rPr lang="ru-RU" dirty="0" smtClean="0"/>
              <a:t> книжки, </a:t>
            </a:r>
            <a:r>
              <a:rPr lang="ru-RU" dirty="0" err="1" smtClean="0"/>
              <a:t>набув</a:t>
            </a:r>
            <a:r>
              <a:rPr lang="ru-RU" dirty="0" smtClean="0"/>
              <a:t> </a:t>
            </a:r>
            <a:r>
              <a:rPr lang="ru-RU" dirty="0" err="1" smtClean="0"/>
              <a:t>чинності</a:t>
            </a:r>
            <a:r>
              <a:rPr lang="ru-RU" dirty="0" smtClean="0"/>
              <a:t> з 10 </a:t>
            </a:r>
            <a:r>
              <a:rPr lang="ru-RU" dirty="0" err="1" smtClean="0"/>
              <a:t>червня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89" y="2423009"/>
            <a:ext cx="4380932" cy="376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6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414" y="215001"/>
            <a:ext cx="10515600" cy="5083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ДЕНЬ ЗНАНЬ - НОВІ ВИКЛИКИ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6" y="955342"/>
            <a:ext cx="11572164" cy="566382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ПРОФСПІЛКА ОСВІТИ М. КИЄВА</a:t>
            </a:r>
          </a:p>
          <a:p>
            <a:pPr marL="0" indent="0" algn="ctr">
              <a:buNone/>
            </a:pPr>
            <a:r>
              <a:rPr lang="ru-RU" b="1" dirty="0" smtClean="0"/>
              <a:t>  ЗВЕРНУЛАСЯ ДО ПРЕЗИДЕНТА УКРАЇНИ, ВРУ, КМУ З ВИМОГОЮ: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ВСТАНОВИТИ НАДБАВКУ ЗА РОБОТУ В УМОВАХ ЕП</a:t>
            </a:r>
            <a:r>
              <a:rPr lang="en-US" dirty="0" smtClean="0"/>
              <a:t>I</a:t>
            </a:r>
            <a:r>
              <a:rPr lang="ru-RU" dirty="0" smtClean="0"/>
              <a:t>ДЕМ</a:t>
            </a:r>
            <a:r>
              <a:rPr lang="en-US" dirty="0" smtClean="0"/>
              <a:t>IÏ </a:t>
            </a:r>
            <a:r>
              <a:rPr lang="ru-RU" dirty="0" smtClean="0"/>
              <a:t>У РОЗМ</a:t>
            </a:r>
            <a:r>
              <a:rPr lang="en-US" dirty="0" smtClean="0"/>
              <a:t>I</a:t>
            </a:r>
            <a:r>
              <a:rPr lang="ru-RU" dirty="0" smtClean="0"/>
              <a:t>Р</a:t>
            </a:r>
            <a:r>
              <a:rPr lang="en-US" dirty="0" smtClean="0"/>
              <a:t>I 50%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en-US" dirty="0" smtClean="0"/>
              <a:t> </a:t>
            </a:r>
            <a:r>
              <a:rPr lang="ru-RU" dirty="0" smtClean="0"/>
              <a:t>ПОСАДОВОГО ОКЛАДУ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ПІДВИЩИТИ ОПЛАТУ ПРАЦІ ПРАЦІВНИКІВ ОСВІТИ, ЗОКРЕМА ШЛЯХОМ </a:t>
            </a:r>
          </a:p>
          <a:p>
            <a:pPr marL="0" indent="0">
              <a:buNone/>
            </a:pPr>
            <a:r>
              <a:rPr lang="ru-RU" dirty="0" smtClean="0"/>
              <a:t>    БЕЗУМОВНОГО ВИКОНАННЯ СТ. 61 ЗАКОНУ «ПРО ОСВІТУ»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ВНЕСТИ ЗМІНИ ДО ТИПОВИХ ШТАТНИХ НОРМАТИВІВ ЗАКЛАДІВ ОСВІТИ З МЕТОЮ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ЗБІЛЬШЕННЯ СТАВОК ПРАЦІВНИКІВ ОСВІТИ В УМОВАХ КАРАНТИНУ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ЗАПРОВАДИТИ ОБОВ’ЯЗКОВЕ ДЕРЖАВНЕ СТРАХУВАННЯ ПРАЦІВНИКІВ ОСВІТИ НА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ВИПАДОК ЗАХВОРЮВАННЯ НА С</a:t>
            </a:r>
            <a:r>
              <a:rPr lang="en-US" dirty="0" smtClean="0"/>
              <a:t>OVID-19.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ВНЕСТИ ЗМІНИ ДО ПОРЯДКУ ПОДІЛУ КЛАСІВ НА ГРУПИ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ПЕРЕДБАЧИТИ КОШТИ НА НАДАННЯ ОСВІТНЬОЇ СУБВЕНЦІЇ ДЛЯ ЗАБЕЗПЕЧЕННЯ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ОСВІТНЬОГО ПРОЦЕСУ В УМОВАХ ЕПІДЕМІЇ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23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1" y="365125"/>
            <a:ext cx="11682483" cy="65845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ПIДВИЩЕНННЯ СОЦІАЛЬНОГО СТАТУСУ ОСВІТЯН - ЗАВДАННЯ №1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8978" y="1825625"/>
            <a:ext cx="650998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 </a:t>
            </a:r>
            <a:r>
              <a:rPr lang="ru-RU" dirty="0" err="1" smtClean="0"/>
              <a:t>низькі</a:t>
            </a:r>
            <a:r>
              <a:rPr lang="ru-RU" dirty="0" smtClean="0"/>
              <a:t> </a:t>
            </a:r>
            <a:r>
              <a:rPr lang="ru-RU" dirty="0" err="1" smtClean="0"/>
              <a:t>заробітні</a:t>
            </a:r>
            <a:r>
              <a:rPr lang="ru-RU" dirty="0" smtClean="0"/>
              <a:t> плати, </a:t>
            </a:r>
            <a:r>
              <a:rPr lang="ru-RU" dirty="0" err="1" smtClean="0"/>
              <a:t>складну</a:t>
            </a:r>
            <a:r>
              <a:rPr lang="ru-RU" dirty="0" smtClean="0"/>
              <a:t> і </a:t>
            </a:r>
            <a:r>
              <a:rPr lang="ru-RU" dirty="0" err="1" smtClean="0"/>
              <a:t>виснажливу</a:t>
            </a:r>
            <a:r>
              <a:rPr lang="ru-RU" dirty="0" smtClean="0"/>
              <a:t> роботу </a:t>
            </a:r>
            <a:r>
              <a:rPr lang="ru-RU" dirty="0" err="1" smtClean="0"/>
              <a:t>працівників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- </a:t>
            </a:r>
            <a:r>
              <a:rPr lang="ru-RU" dirty="0" err="1" smtClean="0"/>
              <a:t>інтерв'ю</a:t>
            </a:r>
            <a:r>
              <a:rPr lang="ru-RU" dirty="0" smtClean="0"/>
              <a:t> </a:t>
            </a:r>
            <a:r>
              <a:rPr lang="ru-RU" dirty="0" err="1" smtClean="0"/>
              <a:t>голови</a:t>
            </a:r>
            <a:r>
              <a:rPr lang="ru-RU" dirty="0" smtClean="0"/>
              <a:t> </a:t>
            </a:r>
            <a:r>
              <a:rPr lang="ru-RU" dirty="0" err="1" smtClean="0"/>
              <a:t>КМОППОіНУ</a:t>
            </a:r>
            <a:r>
              <a:rPr lang="ru-RU" dirty="0" smtClean="0"/>
              <a:t> телеканалу </a:t>
            </a:r>
            <a:r>
              <a:rPr lang="ru-RU" dirty="0" err="1" smtClean="0"/>
              <a:t>Інтер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1" y="1371032"/>
            <a:ext cx="49720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0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5" y="365125"/>
            <a:ext cx="11080845" cy="53562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ХІІІ ЗВІТНО-ВИБОРНА КОНФЕРЕНЦІЯ КИЇВСЬКОЇ МІСЬКОЇ ОРГАНІЗАЦІЇ ПРОФСПІЛКИ ПРАЦІВНИКІВ ОСВІТИ І НАУКИ УКРАЇНИ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12" y="1132764"/>
            <a:ext cx="11041040" cy="5527343"/>
          </a:xfrm>
        </p:spPr>
        <p:txBody>
          <a:bodyPr/>
          <a:lstStyle/>
          <a:p>
            <a:r>
              <a:rPr lang="ru-RU" dirty="0" smtClean="0"/>
              <a:t>                              17 </a:t>
            </a:r>
            <a:r>
              <a:rPr lang="ru-RU" dirty="0" err="1" smtClean="0"/>
              <a:t>вересня</a:t>
            </a:r>
            <a:r>
              <a:rPr lang="ru-RU" dirty="0" smtClean="0"/>
              <a:t> </a:t>
            </a:r>
            <a:r>
              <a:rPr lang="ru-RU" dirty="0" err="1" smtClean="0"/>
              <a:t>відбулася</a:t>
            </a:r>
            <a:r>
              <a:rPr lang="ru-RU" dirty="0" smtClean="0"/>
              <a:t> ХІІІ </a:t>
            </a:r>
            <a:r>
              <a:rPr lang="ru-RU" dirty="0" err="1" smtClean="0"/>
              <a:t>звітно-виборна</a:t>
            </a:r>
            <a:r>
              <a:rPr lang="ru-RU" dirty="0" smtClean="0"/>
              <a:t> </a:t>
            </a:r>
            <a:r>
              <a:rPr lang="ru-RU" dirty="0" err="1" smtClean="0"/>
              <a:t>конференція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міської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Профспілки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</a:t>
            </a:r>
            <a:r>
              <a:rPr lang="ru-RU" dirty="0" err="1" smtClean="0"/>
              <a:t>освіти</a:t>
            </a:r>
            <a:r>
              <a:rPr lang="ru-RU" dirty="0" smtClean="0"/>
              <a:t> і науки </a:t>
            </a:r>
            <a:r>
              <a:rPr lang="ru-RU" dirty="0" err="1" smtClean="0"/>
              <a:t>України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конференції</a:t>
            </a:r>
            <a:r>
              <a:rPr lang="ru-RU" dirty="0" smtClean="0"/>
              <a:t> обговорили </a:t>
            </a:r>
            <a:r>
              <a:rPr lang="ru-RU" dirty="0" err="1" smtClean="0"/>
              <a:t>нагальні</a:t>
            </a:r>
            <a:r>
              <a:rPr lang="ru-RU" dirty="0" smtClean="0"/>
              <a:t> </a:t>
            </a:r>
            <a:r>
              <a:rPr lang="ru-RU" dirty="0" err="1" smtClean="0"/>
              <a:t>освітянські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: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соціального</a:t>
            </a:r>
            <a:r>
              <a:rPr lang="ru-RU" dirty="0" smtClean="0"/>
              <a:t> статусу </a:t>
            </a:r>
            <a:r>
              <a:rPr lang="ru-RU" dirty="0" err="1" smtClean="0"/>
              <a:t>освітян</a:t>
            </a:r>
            <a:r>
              <a:rPr lang="ru-RU" dirty="0" smtClean="0"/>
              <a:t>, </a:t>
            </a:r>
            <a:r>
              <a:rPr lang="ru-RU" dirty="0" err="1" smtClean="0"/>
              <a:t>постійного</a:t>
            </a:r>
            <a:r>
              <a:rPr lang="ru-RU" dirty="0" smtClean="0"/>
              <a:t> </a:t>
            </a:r>
            <a:r>
              <a:rPr lang="ru-RU" dirty="0" err="1" smtClean="0"/>
              <a:t>дефіциту</a:t>
            </a:r>
            <a:r>
              <a:rPr lang="ru-RU" dirty="0" smtClean="0"/>
              <a:t> </a:t>
            </a:r>
            <a:r>
              <a:rPr lang="ru-RU" dirty="0" err="1" smtClean="0"/>
              <a:t>освітньої</a:t>
            </a:r>
            <a:r>
              <a:rPr lang="ru-RU" dirty="0" smtClean="0"/>
              <a:t> </a:t>
            </a:r>
            <a:r>
              <a:rPr lang="ru-RU" dirty="0" err="1" smtClean="0"/>
              <a:t>субвенції</a:t>
            </a:r>
            <a:r>
              <a:rPr lang="ru-RU" dirty="0" smtClean="0"/>
              <a:t>, </a:t>
            </a:r>
            <a:r>
              <a:rPr lang="ru-RU" dirty="0" err="1" smtClean="0"/>
              <a:t>неспроможності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реалізувати</a:t>
            </a:r>
            <a:r>
              <a:rPr lang="ru-RU" dirty="0" smtClean="0"/>
              <a:t> </a:t>
            </a:r>
            <a:r>
              <a:rPr lang="ru-RU" dirty="0" err="1" smtClean="0"/>
              <a:t>гарантії</a:t>
            </a:r>
            <a:r>
              <a:rPr lang="ru-RU" dirty="0" smtClean="0"/>
              <a:t> ст. 61 Закону </a:t>
            </a:r>
            <a:r>
              <a:rPr lang="ru-RU" dirty="0" err="1" smtClean="0"/>
              <a:t>України</a:t>
            </a:r>
            <a:r>
              <a:rPr lang="ru-RU" dirty="0" smtClean="0"/>
              <a:t> «Про </a:t>
            </a:r>
            <a:r>
              <a:rPr lang="ru-RU" dirty="0" err="1" smtClean="0"/>
              <a:t>освіту</a:t>
            </a:r>
            <a:r>
              <a:rPr lang="ru-RU" dirty="0" smtClean="0"/>
              <a:t>», </a:t>
            </a:r>
            <a:r>
              <a:rPr lang="ru-RU" dirty="0" err="1" smtClean="0"/>
              <a:t>необхідності</a:t>
            </a:r>
            <a:r>
              <a:rPr lang="ru-RU" dirty="0" smtClean="0"/>
              <a:t> </a:t>
            </a:r>
            <a:r>
              <a:rPr lang="ru-RU" dirty="0" err="1" smtClean="0"/>
              <a:t>встановлення</a:t>
            </a:r>
            <a:r>
              <a:rPr lang="ru-RU" dirty="0" smtClean="0"/>
              <a:t> надбавки за </a:t>
            </a:r>
            <a:r>
              <a:rPr lang="ru-RU" dirty="0" err="1" smtClean="0"/>
              <a:t>складні</a:t>
            </a:r>
            <a:r>
              <a:rPr lang="ru-RU" dirty="0" smtClean="0"/>
              <a:t> та </a:t>
            </a:r>
            <a:r>
              <a:rPr lang="ru-RU" dirty="0" err="1" smtClean="0"/>
              <a:t>небезпечні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освітян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пандемії</a:t>
            </a:r>
            <a:r>
              <a:rPr lang="ru-RU" dirty="0" smtClean="0"/>
              <a:t> С</a:t>
            </a:r>
            <a:r>
              <a:rPr lang="en-US" dirty="0" smtClean="0"/>
              <a:t>OVID-19,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муніципальної</a:t>
            </a:r>
            <a:r>
              <a:rPr lang="ru-RU" dirty="0" smtClean="0"/>
              <a:t> надбавки,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житлом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5" y="1241946"/>
            <a:ext cx="3224356" cy="23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368488"/>
            <a:ext cx="11614245" cy="111911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ПРОФСПІЛКА СЛОВО </a:t>
            </a:r>
            <a:r>
              <a:rPr lang="ru-RU" sz="3200" b="1" dirty="0" smtClean="0">
                <a:solidFill>
                  <a:srgbClr val="0070C0"/>
                </a:solidFill>
              </a:rPr>
              <a:t>ТРИМАЄ!  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СТВОРЕННЯ БЕЗПЕЧНОГО ОСВІТНЬОГО СЕРЕДОВИЩА –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ОДИН З ПРІОРИТЕТІВ КМОППОІНУ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307" y="2257351"/>
            <a:ext cx="6196083" cy="351565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Київська</a:t>
            </a:r>
            <a:r>
              <a:rPr lang="ru-RU" dirty="0" smtClean="0"/>
              <a:t> </a:t>
            </a:r>
            <a:r>
              <a:rPr lang="ru-RU" dirty="0" err="1" smtClean="0"/>
              <a:t>міська</a:t>
            </a:r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Профспілки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і науки </a:t>
            </a:r>
            <a:r>
              <a:rPr lang="ru-RU" dirty="0" err="1" smtClean="0"/>
              <a:t>України</a:t>
            </a:r>
            <a:r>
              <a:rPr lang="ru-RU" dirty="0" smtClean="0"/>
              <a:t>          з 15 по 18 </a:t>
            </a:r>
            <a:r>
              <a:rPr lang="ru-RU" dirty="0" err="1" smtClean="0"/>
              <a:t>вересня</a:t>
            </a:r>
            <a:r>
              <a:rPr lang="ru-RU" dirty="0" smtClean="0"/>
              <a:t> 2020 року </a:t>
            </a:r>
            <a:r>
              <a:rPr lang="ru-RU" dirty="0" err="1" smtClean="0"/>
              <a:t>забезпечила</a:t>
            </a:r>
            <a:r>
              <a:rPr lang="ru-RU" dirty="0" smtClean="0"/>
              <a:t> </a:t>
            </a:r>
            <a:r>
              <a:rPr lang="ru-RU" dirty="0" err="1" smtClean="0"/>
              <a:t>захисними</a:t>
            </a:r>
            <a:r>
              <a:rPr lang="ru-RU" dirty="0" smtClean="0"/>
              <a:t> щитками </a:t>
            </a:r>
            <a:r>
              <a:rPr lang="ru-RU" dirty="0" err="1" smtClean="0"/>
              <a:t>близько</a:t>
            </a:r>
            <a:r>
              <a:rPr lang="ru-RU" dirty="0" smtClean="0"/>
              <a:t> 40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педагогів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553" y="2715904"/>
            <a:ext cx="5195999" cy="360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8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10" y="119466"/>
            <a:ext cx="1170977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КОМІТЕТ ВРУ З ПИТАНЬ СОЦІАЛЬНОЇ ПОЛІТИКИ ТА ЗАХИСТУ ПРАВ ВЕТЕРАНІВ НАДАВ ВІДПОВІДЬ НА ЗВЕРНЕННЯ КМОППОІНУ ЩОДО ПІДВИЩЕННЯ РІВНЯ ОПЛАТИ ПРАЦІ ОСВІТЯН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 метою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належного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оплати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педагогічних</a:t>
            </a:r>
            <a:r>
              <a:rPr lang="ru-RU" dirty="0" smtClean="0"/>
              <a:t>, </a:t>
            </a:r>
            <a:r>
              <a:rPr lang="ru-RU" dirty="0" err="1" smtClean="0"/>
              <a:t>науково-педагогічних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</a:t>
            </a:r>
            <a:r>
              <a:rPr lang="ru-RU" dirty="0" err="1" smtClean="0"/>
              <a:t>КМОППОіНУ</a:t>
            </a:r>
            <a:r>
              <a:rPr lang="ru-RU" dirty="0" smtClean="0"/>
              <a:t> </a:t>
            </a:r>
            <a:r>
              <a:rPr lang="ru-RU" dirty="0" err="1" smtClean="0"/>
              <a:t>звернулася</a:t>
            </a:r>
            <a:r>
              <a:rPr lang="ru-RU" dirty="0" smtClean="0"/>
              <a:t> до ВРУ та КМУ </a:t>
            </a:r>
            <a:r>
              <a:rPr lang="ru-RU" dirty="0" err="1" smtClean="0"/>
              <a:t>щодо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педагогічним</a:t>
            </a:r>
            <a:r>
              <a:rPr lang="ru-RU" dirty="0" smtClean="0"/>
              <a:t>, </a:t>
            </a:r>
            <a:r>
              <a:rPr lang="ru-RU" dirty="0" err="1" smtClean="0"/>
              <a:t>науково-педагогічним</a:t>
            </a:r>
            <a:r>
              <a:rPr lang="ru-RU" dirty="0" smtClean="0"/>
              <a:t> та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працівникам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фіксованої</a:t>
            </a:r>
            <a:r>
              <a:rPr lang="ru-RU" dirty="0" smtClean="0"/>
              <a:t> надбавки в </a:t>
            </a:r>
            <a:r>
              <a:rPr lang="ru-RU" dirty="0" err="1" smtClean="0"/>
              <a:t>розмірі</a:t>
            </a:r>
            <a:r>
              <a:rPr lang="ru-RU" dirty="0" smtClean="0"/>
              <a:t> 50% </a:t>
            </a:r>
            <a:r>
              <a:rPr lang="ru-RU" dirty="0" err="1" smtClean="0"/>
              <a:t>посадового</a:t>
            </a:r>
            <a:r>
              <a:rPr lang="ru-RU" dirty="0" smtClean="0"/>
              <a:t> окладу для </a:t>
            </a:r>
            <a:r>
              <a:rPr lang="ru-RU" dirty="0" err="1" smtClean="0"/>
              <a:t>компенсації</a:t>
            </a:r>
            <a:r>
              <a:rPr lang="ru-RU" dirty="0" smtClean="0"/>
              <a:t> за роботу в </a:t>
            </a:r>
            <a:r>
              <a:rPr lang="ru-RU" dirty="0" err="1" smtClean="0"/>
              <a:t>небезпечних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статті</a:t>
            </a:r>
            <a:r>
              <a:rPr lang="ru-RU" dirty="0" smtClean="0"/>
              <a:t> 61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посадового</a:t>
            </a:r>
            <a:r>
              <a:rPr lang="ru-RU" dirty="0" smtClean="0"/>
              <a:t> окладу </a:t>
            </a:r>
            <a:r>
              <a:rPr lang="ru-RU" dirty="0" err="1" smtClean="0"/>
              <a:t>педагогічного</a:t>
            </a:r>
            <a:r>
              <a:rPr lang="ru-RU" dirty="0" smtClean="0"/>
              <a:t> </a:t>
            </a:r>
            <a:r>
              <a:rPr lang="ru-RU" dirty="0" err="1" smtClean="0"/>
              <a:t>працівника</a:t>
            </a:r>
            <a:r>
              <a:rPr lang="ru-RU" dirty="0" smtClean="0"/>
              <a:t> </a:t>
            </a:r>
            <a:r>
              <a:rPr lang="ru-RU" dirty="0" err="1" smtClean="0"/>
              <a:t>найнижчої</a:t>
            </a:r>
            <a:r>
              <a:rPr lang="ru-RU" dirty="0" smtClean="0"/>
              <a:t> </a:t>
            </a:r>
            <a:r>
              <a:rPr lang="ru-RU" dirty="0" err="1" smtClean="0"/>
              <a:t>кваліфікаційної</a:t>
            </a:r>
            <a:r>
              <a:rPr lang="ru-RU" dirty="0" smtClean="0"/>
              <a:t> </a:t>
            </a:r>
            <a:r>
              <a:rPr lang="ru-RU" dirty="0" err="1" smtClean="0"/>
              <a:t>категорії</a:t>
            </a:r>
            <a:r>
              <a:rPr lang="ru-RU" dirty="0" smtClean="0"/>
              <a:t> в </a:t>
            </a:r>
            <a:r>
              <a:rPr lang="ru-RU" dirty="0" err="1" smtClean="0"/>
              <a:t>розмірі</a:t>
            </a:r>
            <a:r>
              <a:rPr lang="ru-RU" dirty="0" smtClean="0"/>
              <a:t> 3 </a:t>
            </a:r>
            <a:r>
              <a:rPr lang="ru-RU" dirty="0" err="1" smtClean="0"/>
              <a:t>мінімальних</a:t>
            </a:r>
            <a:r>
              <a:rPr lang="ru-RU" dirty="0" smtClean="0"/>
              <a:t> </a:t>
            </a:r>
            <a:r>
              <a:rPr lang="ru-RU" dirty="0" err="1" smtClean="0"/>
              <a:t>заробітних</a:t>
            </a:r>
            <a:r>
              <a:rPr lang="ru-RU" dirty="0" smtClean="0"/>
              <a:t> плат.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66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187704"/>
            <a:ext cx="11190027" cy="9041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ВІДПОВІДЬ НА ЗВЕРНЕННЯ ПРОФСПІЛКИ ОСВІТЯН М. КИЄВА ЩОДО ПОСИЛЕННЯ СОЦІАЛЬНОГО ЗАХИСТУ ПРАЦІВНИКIВ ОСВІТИ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252" y="1241946"/>
            <a:ext cx="11572164" cy="488042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відповідь</a:t>
            </a:r>
            <a:r>
              <a:rPr lang="ru-RU" dirty="0" smtClean="0"/>
              <a:t> на </a:t>
            </a:r>
            <a:r>
              <a:rPr lang="ru-RU" dirty="0" err="1" smtClean="0"/>
              <a:t>звернення</a:t>
            </a:r>
            <a:r>
              <a:rPr lang="ru-RU" dirty="0" smtClean="0"/>
              <a:t> </a:t>
            </a:r>
            <a:r>
              <a:rPr lang="ru-RU" dirty="0" err="1" smtClean="0"/>
              <a:t>Профспілки</a:t>
            </a:r>
            <a:r>
              <a:rPr lang="ru-RU" dirty="0" smtClean="0"/>
              <a:t> </a:t>
            </a:r>
            <a:r>
              <a:rPr lang="ru-RU" dirty="0" err="1" smtClean="0"/>
              <a:t>освітян</a:t>
            </a:r>
            <a:r>
              <a:rPr lang="ru-RU" dirty="0" smtClean="0"/>
              <a:t> м. </a:t>
            </a:r>
            <a:r>
              <a:rPr lang="ru-RU" dirty="0" err="1" smtClean="0"/>
              <a:t>Києва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посилення</a:t>
            </a:r>
            <a:r>
              <a:rPr lang="ru-RU" dirty="0" smtClean="0"/>
              <a:t>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працівник</a:t>
            </a:r>
            <a:r>
              <a:rPr lang="en-US" dirty="0" err="1" smtClean="0"/>
              <a:t>i</a:t>
            </a:r>
            <a:r>
              <a:rPr lang="ru-RU" dirty="0" smtClean="0"/>
              <a:t>в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Комітет</a:t>
            </a:r>
            <a:r>
              <a:rPr lang="ru-RU" dirty="0" smtClean="0"/>
              <a:t> ВРУ з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науки та </a:t>
            </a:r>
            <a:r>
              <a:rPr lang="ru-RU" dirty="0" err="1" smtClean="0"/>
              <a:t>інновацій</a:t>
            </a:r>
            <a:r>
              <a:rPr lang="ru-RU" dirty="0" smtClean="0"/>
              <a:t> </a:t>
            </a:r>
            <a:r>
              <a:rPr lang="ru-RU" dirty="0" err="1" smtClean="0"/>
              <a:t>повідомив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Комітет</a:t>
            </a:r>
            <a:r>
              <a:rPr lang="ru-RU" dirty="0" smtClean="0"/>
              <a:t> </a:t>
            </a:r>
            <a:r>
              <a:rPr lang="ru-RU" dirty="0" err="1" smtClean="0"/>
              <a:t>прийняв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Про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механізму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заробітної</a:t>
            </a:r>
            <a:r>
              <a:rPr lang="ru-RU" dirty="0" smtClean="0"/>
              <a:t> плати </a:t>
            </a:r>
            <a:r>
              <a:rPr lang="ru-RU" dirty="0" err="1" smtClean="0"/>
              <a:t>працівників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і </a:t>
            </a:r>
            <a:r>
              <a:rPr lang="ru-RU" dirty="0" err="1" smtClean="0"/>
              <a:t>звернувся</a:t>
            </a:r>
            <a:r>
              <a:rPr lang="ru-RU" dirty="0" smtClean="0"/>
              <a:t> до </a:t>
            </a:r>
            <a:r>
              <a:rPr lang="ru-RU" dirty="0" err="1" smtClean="0"/>
              <a:t>Міністерства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і науки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стосовно</a:t>
            </a:r>
            <a:r>
              <a:rPr lang="ru-RU" dirty="0" smtClean="0"/>
              <a:t> </a:t>
            </a:r>
            <a:r>
              <a:rPr lang="ru-RU" dirty="0" err="1" smtClean="0"/>
              <a:t>розроблення</a:t>
            </a:r>
            <a:r>
              <a:rPr lang="ru-RU" dirty="0" smtClean="0"/>
              <a:t> </a:t>
            </a:r>
            <a:r>
              <a:rPr lang="ru-RU" dirty="0" err="1" smtClean="0"/>
              <a:t>концепції</a:t>
            </a:r>
            <a:r>
              <a:rPr lang="ru-RU" dirty="0" smtClean="0"/>
              <a:t> </a:t>
            </a:r>
            <a:r>
              <a:rPr lang="ru-RU" dirty="0" err="1" smtClean="0"/>
              <a:t>реформування</a:t>
            </a:r>
            <a:r>
              <a:rPr lang="ru-RU" dirty="0" smtClean="0"/>
              <a:t> оплати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педагогічних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, яка б </a:t>
            </a:r>
            <a:r>
              <a:rPr lang="ru-RU" dirty="0" err="1" smtClean="0"/>
              <a:t>передбачала</a:t>
            </a:r>
            <a:r>
              <a:rPr lang="ru-RU" dirty="0" smtClean="0"/>
              <a:t> </a:t>
            </a:r>
            <a:r>
              <a:rPr lang="ru-RU" dirty="0" err="1" smtClean="0"/>
              <a:t>механізми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Комітет</a:t>
            </a:r>
            <a:r>
              <a:rPr lang="ru-RU" dirty="0" smtClean="0"/>
              <a:t> </a:t>
            </a:r>
            <a:r>
              <a:rPr lang="ru-RU" dirty="0" err="1" smtClean="0"/>
              <a:t>прийняв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звернутись</a:t>
            </a:r>
            <a:r>
              <a:rPr lang="ru-RU" dirty="0" smtClean="0"/>
              <a:t> до Уряду </a:t>
            </a:r>
            <a:r>
              <a:rPr lang="ru-RU" dirty="0" err="1" smtClean="0"/>
              <a:t>України</a:t>
            </a:r>
            <a:r>
              <a:rPr lang="ru-RU" dirty="0" smtClean="0"/>
              <a:t> з </a:t>
            </a:r>
            <a:r>
              <a:rPr lang="ru-RU" dirty="0" err="1" smtClean="0"/>
              <a:t>пропозицією</a:t>
            </a:r>
            <a:r>
              <a:rPr lang="ru-RU" dirty="0" smtClean="0"/>
              <a:t> ввести в </a:t>
            </a:r>
            <a:r>
              <a:rPr lang="ru-RU" dirty="0" err="1" smtClean="0"/>
              <a:t>дію</a:t>
            </a:r>
            <a:r>
              <a:rPr lang="ru-RU" dirty="0" smtClean="0"/>
              <a:t> з 2021 року постанову </a:t>
            </a:r>
            <a:r>
              <a:rPr lang="ru-RU" dirty="0" err="1" smtClean="0"/>
              <a:t>Кабінету</a:t>
            </a:r>
            <a:r>
              <a:rPr lang="ru-RU" dirty="0" smtClean="0"/>
              <a:t> </a:t>
            </a:r>
            <a:r>
              <a:rPr lang="ru-RU" dirty="0" err="1" smtClean="0"/>
              <a:t>Міністрів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21 </a:t>
            </a:r>
            <a:r>
              <a:rPr lang="ru-RU" dirty="0" err="1" smtClean="0"/>
              <a:t>липня</a:t>
            </a:r>
            <a:r>
              <a:rPr lang="ru-RU" dirty="0" smtClean="0"/>
              <a:t> 2021 року №822.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460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ПРИ ДИСТАНЦІЙНОМУ НАВЧАННІ ЗБЕРІГАЮТЬСЯ ВСІ ДОПЛАТИ І НАДБАВКИ – ВКОТРЕ НАГОЛОШУЄ МОН УКРАЇНИ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39" y="1507322"/>
            <a:ext cx="7328847" cy="5350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Міністерство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і науки </a:t>
            </a:r>
            <a:r>
              <a:rPr lang="ru-RU" dirty="0" err="1" smtClean="0"/>
              <a:t>України</a:t>
            </a:r>
            <a:r>
              <a:rPr lang="ru-RU" dirty="0" smtClean="0"/>
              <a:t> у </a:t>
            </a:r>
            <a:r>
              <a:rPr lang="ru-RU" dirty="0" err="1" smtClean="0"/>
              <a:t>листі</a:t>
            </a:r>
            <a:r>
              <a:rPr lang="ru-RU" dirty="0" smtClean="0"/>
              <a:t> №1/9-609 </a:t>
            </a:r>
            <a:r>
              <a:rPr lang="ru-RU" dirty="0" err="1" smtClean="0"/>
              <a:t>від</a:t>
            </a:r>
            <a:r>
              <a:rPr lang="ru-RU" dirty="0" smtClean="0"/>
              <a:t> 02 листопада 2020 року </a:t>
            </a:r>
            <a:r>
              <a:rPr lang="ru-RU" dirty="0" err="1" smtClean="0"/>
              <a:t>надало</a:t>
            </a:r>
            <a:r>
              <a:rPr lang="ru-RU" dirty="0" smtClean="0"/>
              <a:t> </a:t>
            </a:r>
            <a:r>
              <a:rPr lang="ru-RU" dirty="0" err="1" smtClean="0"/>
              <a:t>роз’яснення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порядку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дистанційного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в закладах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та </a:t>
            </a:r>
            <a:r>
              <a:rPr lang="ru-RU" dirty="0" err="1" smtClean="0"/>
              <a:t>вкотре</a:t>
            </a:r>
            <a:r>
              <a:rPr lang="ru-RU" dirty="0" smtClean="0"/>
              <a:t> </a:t>
            </a:r>
            <a:r>
              <a:rPr lang="ru-RU" dirty="0" err="1" smtClean="0"/>
              <a:t>наголосило</a:t>
            </a:r>
            <a:r>
              <a:rPr lang="ru-RU" dirty="0" smtClean="0"/>
              <a:t> на тому, </a:t>
            </a:r>
            <a:r>
              <a:rPr lang="ru-RU" dirty="0" err="1" smtClean="0"/>
              <a:t>що</a:t>
            </a:r>
            <a:r>
              <a:rPr lang="ru-RU" dirty="0" smtClean="0"/>
              <a:t> при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дистанційного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доплати за </a:t>
            </a:r>
            <a:r>
              <a:rPr lang="ru-RU" dirty="0" err="1" smtClean="0"/>
              <a:t>перевірку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, роботу в </a:t>
            </a:r>
            <a:r>
              <a:rPr lang="ru-RU" dirty="0" err="1" smtClean="0"/>
              <a:t>інклюзивних</a:t>
            </a:r>
            <a:r>
              <a:rPr lang="ru-RU" dirty="0" smtClean="0"/>
              <a:t> </a:t>
            </a:r>
            <a:r>
              <a:rPr lang="ru-RU" dirty="0" err="1" smtClean="0"/>
              <a:t>класах</a:t>
            </a:r>
            <a:r>
              <a:rPr lang="ru-RU" dirty="0" smtClean="0"/>
              <a:t> (</a:t>
            </a:r>
            <a:r>
              <a:rPr lang="ru-RU" dirty="0" err="1" smtClean="0"/>
              <a:t>групах</a:t>
            </a:r>
            <a:r>
              <a:rPr lang="ru-RU" dirty="0" smtClean="0"/>
              <a:t>), надбавки за </a:t>
            </a:r>
            <a:r>
              <a:rPr lang="ru-RU" dirty="0" err="1" smtClean="0"/>
              <a:t>складність</a:t>
            </a:r>
            <a:r>
              <a:rPr lang="ru-RU" dirty="0" smtClean="0"/>
              <a:t>, </a:t>
            </a:r>
            <a:r>
              <a:rPr lang="ru-RU" dirty="0" err="1" smtClean="0"/>
              <a:t>напруженість</a:t>
            </a:r>
            <a:r>
              <a:rPr lang="ru-RU" dirty="0" smtClean="0"/>
              <a:t> у </a:t>
            </a:r>
            <a:r>
              <a:rPr lang="ru-RU" dirty="0" err="1" smtClean="0"/>
              <a:t>роботі</a:t>
            </a:r>
            <a:r>
              <a:rPr lang="ru-RU" dirty="0" smtClean="0"/>
              <a:t>, за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 </a:t>
            </a:r>
            <a:r>
              <a:rPr lang="ru-RU" dirty="0" err="1" smtClean="0"/>
              <a:t>виконуваних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, </a:t>
            </a:r>
            <a:r>
              <a:rPr lang="ru-RU" dirty="0" err="1" smtClean="0"/>
              <a:t>інші</a:t>
            </a:r>
            <a:r>
              <a:rPr lang="ru-RU" dirty="0" smtClean="0"/>
              <a:t> доплати і надбавки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законодавства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81" y="1507322"/>
            <a:ext cx="3590072" cy="216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9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3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ПІКЕТУВАННЯ ВЕРХОВНОЇ РАДИ УКРАЇНИ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8919" y="1347953"/>
            <a:ext cx="7204881" cy="4351338"/>
          </a:xfrm>
        </p:spPr>
        <p:txBody>
          <a:bodyPr/>
          <a:lstStyle/>
          <a:p>
            <a:r>
              <a:rPr lang="ru-RU" dirty="0" smtClean="0"/>
              <a:t>03 </a:t>
            </a:r>
            <a:r>
              <a:rPr lang="ru-RU" dirty="0" err="1" smtClean="0"/>
              <a:t>грудня</a:t>
            </a:r>
            <a:r>
              <a:rPr lang="ru-RU" dirty="0" smtClean="0"/>
              <a:t> 2020 року </a:t>
            </a:r>
            <a:r>
              <a:rPr lang="ru-RU" dirty="0" err="1" smtClean="0"/>
              <a:t>Профспілка</a:t>
            </a:r>
            <a:r>
              <a:rPr lang="ru-RU" dirty="0" smtClean="0"/>
              <a:t> </a:t>
            </a:r>
            <a:r>
              <a:rPr lang="ru-RU" dirty="0" err="1" smtClean="0"/>
              <a:t>освітян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 взяла </a:t>
            </a:r>
            <a:r>
              <a:rPr lang="ru-RU" dirty="0" err="1" smtClean="0"/>
              <a:t>активну</a:t>
            </a:r>
            <a:r>
              <a:rPr lang="ru-RU" dirty="0" smtClean="0"/>
              <a:t> участь у </a:t>
            </a:r>
            <a:r>
              <a:rPr lang="ru-RU" dirty="0" err="1" smtClean="0"/>
              <a:t>акції</a:t>
            </a:r>
            <a:r>
              <a:rPr lang="ru-RU" dirty="0" smtClean="0"/>
              <a:t> протесту </a:t>
            </a:r>
            <a:r>
              <a:rPr lang="ru-RU" dirty="0" err="1" smtClean="0"/>
              <a:t>Федерації</a:t>
            </a:r>
            <a:r>
              <a:rPr lang="ru-RU" dirty="0" smtClean="0"/>
              <a:t> </a:t>
            </a:r>
            <a:r>
              <a:rPr lang="ru-RU" dirty="0" err="1" smtClean="0"/>
              <a:t>професійних</a:t>
            </a:r>
            <a:r>
              <a:rPr lang="ru-RU" dirty="0" smtClean="0"/>
              <a:t> </a:t>
            </a:r>
            <a:r>
              <a:rPr lang="ru-RU" dirty="0" err="1" smtClean="0"/>
              <a:t>спілок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пікетування</a:t>
            </a:r>
            <a:r>
              <a:rPr lang="ru-RU" dirty="0" smtClean="0"/>
              <a:t>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</a:t>
            </a:r>
            <a:r>
              <a:rPr lang="ru-RU" dirty="0" err="1" smtClean="0"/>
              <a:t>України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1" y="3120065"/>
            <a:ext cx="5262349" cy="34854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63905" y="339243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/>
              <a:t>Продовжується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широкомасштабний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наступ</a:t>
            </a:r>
            <a:r>
              <a:rPr lang="ru-RU" sz="2800" dirty="0" smtClean="0"/>
              <a:t> на </a:t>
            </a:r>
            <a:r>
              <a:rPr lang="ru-RU" sz="2800" dirty="0" err="1" smtClean="0"/>
              <a:t>трудові</a:t>
            </a:r>
            <a:r>
              <a:rPr lang="ru-RU" sz="2800" dirty="0" smtClean="0"/>
              <a:t> права </a:t>
            </a:r>
            <a:r>
              <a:rPr lang="ru-RU" sz="2800" dirty="0" err="1" smtClean="0"/>
              <a:t>працівників</a:t>
            </a:r>
            <a:r>
              <a:rPr lang="ru-RU" sz="2800" dirty="0" smtClean="0"/>
              <a:t> і права </a:t>
            </a:r>
            <a:r>
              <a:rPr lang="ru-RU" sz="2800" dirty="0" err="1" smtClean="0"/>
              <a:t>профспілок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42430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900</Words>
  <Application>Microsoft Office PowerPoint</Application>
  <PresentationFormat>Широкий екран</PresentationFormat>
  <Paragraphs>61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Тема Office</vt:lpstr>
      <vt:lpstr> ДІЇ КИЇВСЬКОЇ МІСЬКОЇ ОРГАНІЗАЦІЇ ПРОФСПІЛКИ ПРАЦІВНИКІВ  ОСВІТИ І НАУКИ УКРАЇНИ</vt:lpstr>
      <vt:lpstr>ДЕНЬ ЗНАНЬ - НОВІ ВИКЛИКИ</vt:lpstr>
      <vt:lpstr>ПIДВИЩЕНННЯ СОЦІАЛЬНОГО СТАТУСУ ОСВІТЯН - ЗАВДАННЯ №1</vt:lpstr>
      <vt:lpstr>ХІІІ ЗВІТНО-ВИБОРНА КОНФЕРЕНЦІЯ КИЇВСЬКОЇ МІСЬКОЇ ОРГАНІЗАЦІЇ ПРОФСПІЛКИ ПРАЦІВНИКІВ ОСВІТИ І НАУКИ УКРАЇНИ</vt:lpstr>
      <vt:lpstr>ПРОФСПІЛКА СЛОВО ТРИМАЄ!     СТВОРЕННЯ БЕЗПЕЧНОГО ОСВІТНЬОГО СЕРЕДОВИЩА –  ОДИН З ПРІОРИТЕТІВ КМОППОІНУ</vt:lpstr>
      <vt:lpstr>КОМІТЕТ ВРУ З ПИТАНЬ СОЦІАЛЬНОЇ ПОЛІТИКИ ТА ЗАХИСТУ ПРАВ ВЕТЕРАНІВ НАДАВ ВІДПОВІДЬ НА ЗВЕРНЕННЯ КМОППОІНУ ЩОДО ПІДВИЩЕННЯ РІВНЯ ОПЛАТИ ПРАЦІ ОСВІТЯН</vt:lpstr>
      <vt:lpstr>ВІДПОВІДЬ НА ЗВЕРНЕННЯ ПРОФСПІЛКИ ОСВІТЯН М. КИЄВА ЩОДО ПОСИЛЕННЯ СОЦІАЛЬНОГО ЗАХИСТУ ПРАЦІВНИКIВ ОСВІТИ</vt:lpstr>
      <vt:lpstr>ПРИ ДИСТАНЦІЙНОМУ НАВЧАННІ ЗБЕРІГАЮТЬСЯ ВСІ ДОПЛАТИ І НАДБАВКИ – ВКОТРЕ НАГОЛОШУЄ МОН УКРАЇНИ </vt:lpstr>
      <vt:lpstr>ПІКЕТУВАННЯ ВЕРХОВНОЇ РАДИ УКРАЇНИ</vt:lpstr>
      <vt:lpstr>КОМІТЕТ ВРУ З ПИТАНЬ ОСВІТИ, НАУКИ ТА ІННОВАЦІЙ ЗВЕРНУВСЯ ДО КМУ, КОМІТЕТУ ВРУ З ПИТАНЬ БЮДЖЕТУ З ПРОХАННЯМ ВРАХУВАТИ ПРОПОЗИЦІЇ ПРОФСПІЛОК</vt:lpstr>
      <vt:lpstr>ПІДВИЩЕННЯ ЗАРОБІТНОЇ ПЛАТИ ОСВІТЯН З 1 СІЧНЯ 2021</vt:lpstr>
      <vt:lpstr>#ТАРИФИSTOP</vt:lpstr>
      <vt:lpstr>ЗАКОНОПРОЕКТ № 3515 РУЙНУЄ ГАРАНТІЇ ЩОДО ОПЛАТИ ПРАЦІ  ВЧИТЕЛІВ ТА ВИКЛАДАЧІВ</vt:lpstr>
      <vt:lpstr>В УКРАЇНІ НАБУВ ЧИННОСТІ ЗАКОН ПРО ЕЛЕКТРОННІ ТРУДОВІ КНИЖКИ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2021-06-13T21:28:54Z</dcterms:created>
  <dcterms:modified xsi:type="dcterms:W3CDTF">2021-06-14T06:28:34Z</dcterms:modified>
</cp:coreProperties>
</file>